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4"/>
  </p:notesMasterIdLst>
  <p:sldIdLst>
    <p:sldId id="282" r:id="rId3"/>
    <p:sldId id="283" r:id="rId4"/>
    <p:sldId id="284" r:id="rId5"/>
    <p:sldId id="285" r:id="rId6"/>
    <p:sldId id="286" r:id="rId7"/>
    <p:sldId id="293" r:id="rId8"/>
    <p:sldId id="256" r:id="rId9"/>
    <p:sldId id="287" r:id="rId10"/>
    <p:sldId id="288" r:id="rId11"/>
    <p:sldId id="289" r:id="rId12"/>
    <p:sldId id="290" r:id="rId13"/>
    <p:sldId id="291" r:id="rId14"/>
    <p:sldId id="292" r:id="rId15"/>
    <p:sldId id="303" r:id="rId16"/>
    <p:sldId id="304" r:id="rId17"/>
    <p:sldId id="305" r:id="rId18"/>
    <p:sldId id="306" r:id="rId19"/>
    <p:sldId id="307" r:id="rId20"/>
    <p:sldId id="311" r:id="rId21"/>
    <p:sldId id="308" r:id="rId22"/>
    <p:sldId id="309" r:id="rId23"/>
    <p:sldId id="310" r:id="rId24"/>
    <p:sldId id="301" r:id="rId25"/>
    <p:sldId id="302" r:id="rId26"/>
    <p:sldId id="294" r:id="rId27"/>
    <p:sldId id="259" r:id="rId28"/>
    <p:sldId id="261" r:id="rId29"/>
    <p:sldId id="262" r:id="rId30"/>
    <p:sldId id="266" r:id="rId31"/>
    <p:sldId id="269" r:id="rId32"/>
    <p:sldId id="263" r:id="rId33"/>
    <p:sldId id="265" r:id="rId34"/>
    <p:sldId id="267" r:id="rId35"/>
    <p:sldId id="280" r:id="rId36"/>
    <p:sldId id="264" r:id="rId37"/>
    <p:sldId id="281" r:id="rId38"/>
    <p:sldId id="268" r:id="rId39"/>
    <p:sldId id="260" r:id="rId40"/>
    <p:sldId id="270" r:id="rId41"/>
    <p:sldId id="272" r:id="rId42"/>
    <p:sldId id="312" r:id="rId43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054C70-86F7-4C6F-A119-9E917758ECD6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5696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C17D-B6C1-4228-B315-FA442FF65F58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539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NZ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NZ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CE3947-7101-42FD-B4BA-B950E12C199F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36D0E-9EE1-400F-B910-B6F0262F05AF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60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6582-B873-4F8A-AB27-C376D5679DE5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189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4E164C-5AE7-4D85-B5F2-750FE1BE5A29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NZ" noProof="0" dirty="0" smtClean="0"/>
              <a:t>Click to 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0B721-D8B2-4666-9039-A5E742E0714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8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5F07-EDE9-4E1A-B3C2-95965DD5F93C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086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03354-4498-4BC2-81E3-F0961F73033A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2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8C00-C7F6-441C-B2FE-F1F83536B93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941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0DD8-CAAB-4B46-BD5A-AF4EE5C15BD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460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24900-E3EB-415D-B45D-5FE2199A2BE5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781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BE84-80C1-4AA1-B20A-26261098435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931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A0F6-0E73-438E-8D1A-EB9FFDA8D09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284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8C11B-FE49-47A8-B550-6F8CE3A8681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32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D8A3-2DC4-41FE-AC40-DD29FA94D6FC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14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F461-A8B2-4DB4-A929-4466401F3333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632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663E-4B76-4112-8FA0-84AA3558151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61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5952-8676-413A-ABE2-84FAC138711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03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BEE9D-490C-4944-A90E-2F17AAB9C7D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729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602-021B-4DEA-BE68-2071BDBE9F1B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05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D472-CA85-47B7-A740-51ECD648FCB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4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DF9F8-51A6-47E5-B3F3-63677ED2C46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9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1AC08-A17A-42E6-A14C-9A01751C31D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82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00226-43DA-4009-BC3B-AB6B6AFF84F7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34D330-3B94-4AE0-9236-86A985160537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610" y="692696"/>
            <a:ext cx="5254451" cy="1470025"/>
          </a:xfrm>
        </p:spPr>
        <p:txBody>
          <a:bodyPr/>
          <a:lstStyle/>
          <a:p>
            <a:r>
              <a:rPr lang="en-US" sz="6000" dirty="0" smtClean="0"/>
              <a:t>The gene pool</a:t>
            </a:r>
            <a:endParaRPr lang="en-NZ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66350" y="2636912"/>
            <a:ext cx="5328592" cy="3024336"/>
            <a:chOff x="3648020" y="5098351"/>
            <a:chExt cx="3057525" cy="1581465"/>
          </a:xfrm>
        </p:grpSpPr>
        <p:pic>
          <p:nvPicPr>
            <p:cNvPr id="5" name="Picture 4" descr="http://202.120.12.132/GS2/images/mGS_gene_pool_1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86295" y="5098351"/>
              <a:ext cx="161925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8020" y="5117716"/>
              <a:ext cx="143827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Chevron 6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316662" cy="1143000"/>
          </a:xfrm>
        </p:spPr>
        <p:txBody>
          <a:bodyPr/>
          <a:lstStyle/>
          <a:p>
            <a:r>
              <a:rPr lang="en-NZ" b="1" dirty="0" smtClean="0"/>
              <a:t>Other variation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0"/>
            <a:ext cx="6326187" cy="4525963"/>
          </a:xfrm>
        </p:spPr>
        <p:txBody>
          <a:bodyPr/>
          <a:lstStyle/>
          <a:p>
            <a:r>
              <a:rPr lang="en-NZ" sz="2800" dirty="0"/>
              <a:t>Crossing over in meiosis can produce new combinations of genes to make offspring different from parents and each other</a:t>
            </a:r>
            <a:r>
              <a:rPr lang="en-NZ" sz="2800" dirty="0" smtClean="0"/>
              <a:t>.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In sexual reproduction there is independent assortment of parental chromosomes in gamete formation then random joining of gametes in fertilisation.</a:t>
            </a:r>
          </a:p>
          <a:p>
            <a:endParaRPr lang="en-NZ" dirty="0"/>
          </a:p>
        </p:txBody>
      </p:sp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4000" b="1" dirty="0" smtClean="0"/>
              <a:t>Mutation</a:t>
            </a:r>
          </a:p>
        </p:txBody>
      </p:sp>
      <p:pic>
        <p:nvPicPr>
          <p:cNvPr id="38917" name="Picture 5" descr="nom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47875"/>
            <a:ext cx="27479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u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47875"/>
            <a:ext cx="27479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3600" b="1" dirty="0" smtClean="0"/>
              <a:t>Large Population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844824"/>
            <a:ext cx="6326187" cy="428133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If a population is large, allele frequencies are </a:t>
            </a:r>
            <a:r>
              <a:rPr lang="en-US" sz="3200" b="1" dirty="0" smtClean="0"/>
              <a:t>unlikely</a:t>
            </a:r>
            <a:r>
              <a:rPr lang="en-US" sz="3200" dirty="0" smtClean="0"/>
              <a:t> to be affected by random events such as natural disasters</a:t>
            </a:r>
          </a:p>
        </p:txBody>
      </p:sp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Large </a:t>
            </a:r>
            <a:r>
              <a:rPr lang="en-NZ" dirty="0" err="1" smtClean="0"/>
              <a:t>vs</a:t>
            </a:r>
            <a:r>
              <a:rPr lang="en-NZ" dirty="0" smtClean="0"/>
              <a:t> small population example</a:t>
            </a:r>
            <a:endParaRPr lang="en-NZ" dirty="0" smtClean="0"/>
          </a:p>
        </p:txBody>
      </p:sp>
      <p:pic>
        <p:nvPicPr>
          <p:cNvPr id="36871" name="Picture 7" descr="lg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5071"/>
            <a:ext cx="3312368" cy="51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s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21" y="1653378"/>
            <a:ext cx="3293079" cy="508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2206" cy="706090"/>
          </a:xfrm>
        </p:spPr>
        <p:txBody>
          <a:bodyPr/>
          <a:lstStyle/>
          <a:p>
            <a:r>
              <a:rPr lang="en-US" b="1" dirty="0" smtClean="0"/>
              <a:t>Genetic Drift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556792"/>
            <a:ext cx="6990358" cy="4569371"/>
          </a:xfrm>
        </p:spPr>
        <p:txBody>
          <a:bodyPr/>
          <a:lstStyle/>
          <a:p>
            <a:r>
              <a:rPr lang="en-NZ" sz="2800" dirty="0" smtClean="0"/>
              <a:t>This </a:t>
            </a:r>
            <a:r>
              <a:rPr lang="en-NZ" sz="2800" dirty="0"/>
              <a:t>effect is most important in small populations.</a:t>
            </a:r>
          </a:p>
          <a:p>
            <a:r>
              <a:rPr lang="en-NZ" sz="2800" b="1" dirty="0" smtClean="0"/>
              <a:t>Allele </a:t>
            </a:r>
            <a:r>
              <a:rPr lang="en-NZ" sz="2800" b="1" dirty="0"/>
              <a:t>frequency </a:t>
            </a:r>
            <a:r>
              <a:rPr lang="en-NZ" sz="2800" b="1" dirty="0" smtClean="0"/>
              <a:t>change simply due to chance</a:t>
            </a:r>
          </a:p>
          <a:p>
            <a:r>
              <a:rPr lang="en-NZ" sz="2800" dirty="0"/>
              <a:t>Populations subject to genetic drift have allele frequencies that differ from other populations and are often missing some </a:t>
            </a:r>
            <a:r>
              <a:rPr lang="en-NZ" sz="2800" dirty="0" smtClean="0"/>
              <a:t>alleles</a:t>
            </a:r>
            <a:endParaRPr lang="en-NZ" sz="2800" dirty="0"/>
          </a:p>
        </p:txBody>
      </p:sp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780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(Genetic Drift continued)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AutoShape 2" descr="http://upload.wikimedia.org/wikipedia/commons/b/b6/Random_sampling_genetic_drift.gif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5613" y="1052736"/>
            <a:ext cx="8226425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If an event such as a flood or fire randomly kills individuals with rare alleles, the frequency of those alleles is suddenly much </a:t>
            </a:r>
            <a:r>
              <a:rPr lang="en-US" dirty="0" smtClean="0"/>
              <a:t>lower.</a:t>
            </a:r>
            <a:endParaRPr lang="en-NZ" dirty="0"/>
          </a:p>
          <a:p>
            <a:endParaRPr lang="en-N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95392"/>
            <a:ext cx="4464496" cy="216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Founder Effect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637111"/>
          </a:xfrm>
        </p:spPr>
        <p:txBody>
          <a:bodyPr/>
          <a:lstStyle/>
          <a:p>
            <a:r>
              <a:rPr lang="en-NZ" sz="2800" dirty="0" smtClean="0"/>
              <a:t>This is genetic drift occurring in groups formed from a few individuals leaving a large population</a:t>
            </a:r>
          </a:p>
          <a:p>
            <a:r>
              <a:rPr lang="en-NZ" sz="2800" dirty="0" smtClean="0"/>
              <a:t>The founding group may have allele frequencies that differ from the parent population</a:t>
            </a:r>
          </a:p>
          <a:p>
            <a:r>
              <a:rPr lang="en-NZ" sz="2800" dirty="0" smtClean="0"/>
              <a:t>These frequencies may be continued or increased over time</a:t>
            </a:r>
            <a:endParaRPr lang="en-NZ" sz="2800" dirty="0"/>
          </a:p>
        </p:txBody>
      </p:sp>
      <p:sp>
        <p:nvSpPr>
          <p:cNvPr id="4" name="Chevron 3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06090"/>
          </a:xfrm>
        </p:spPr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(Founder Effect continued)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52736"/>
            <a:ext cx="8226425" cy="5073427"/>
          </a:xfrm>
        </p:spPr>
        <p:txBody>
          <a:bodyPr/>
          <a:lstStyle/>
          <a:p>
            <a:r>
              <a:rPr lang="en-NZ" dirty="0" smtClean="0"/>
              <a:t>Small island populations of animals and plants often show this.</a:t>
            </a:r>
            <a:r>
              <a:rPr lang="en-NZ" dirty="0"/>
              <a:t> </a:t>
            </a:r>
          </a:p>
          <a:p>
            <a:r>
              <a:rPr lang="en-NZ" dirty="0" smtClean="0"/>
              <a:t>American Indians virtually lack B blood </a:t>
            </a:r>
            <a:endParaRPr lang="en-NZ" dirty="0"/>
          </a:p>
          <a:p>
            <a:r>
              <a:rPr lang="en-NZ" dirty="0" smtClean="0"/>
              <a:t>Some religious groups in The U.S.A. have unusual frequencies for blood type alleles and polydactyly is more common.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48" y="4279726"/>
            <a:ext cx="2095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</a:t>
            </a:r>
            <a:r>
              <a:rPr lang="en-US" b="1" dirty="0"/>
              <a:t>bottleneck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328495" cy="4525963"/>
          </a:xfrm>
        </p:spPr>
        <p:txBody>
          <a:bodyPr/>
          <a:lstStyle/>
          <a:p>
            <a:r>
              <a:rPr lang="en-NZ" sz="2800" dirty="0"/>
              <a:t>This is genetic drift occurring in groups </a:t>
            </a:r>
            <a:r>
              <a:rPr lang="en-NZ" sz="2800" dirty="0" smtClean="0"/>
              <a:t>in which a </a:t>
            </a:r>
            <a:r>
              <a:rPr lang="en-NZ" sz="2800" dirty="0"/>
              <a:t>few individuals </a:t>
            </a:r>
            <a:r>
              <a:rPr lang="en-NZ" sz="2800" dirty="0" smtClean="0"/>
              <a:t>have survived an event that greatly reduced the size of the population.</a:t>
            </a:r>
          </a:p>
          <a:p>
            <a:r>
              <a:rPr lang="en-NZ" sz="2800" dirty="0" smtClean="0"/>
              <a:t>Genetic diversity decreases and stays that way despite an increase in size.</a:t>
            </a:r>
          </a:p>
          <a:p>
            <a:r>
              <a:rPr lang="en-NZ" sz="2800" dirty="0" smtClean="0"/>
              <a:t>Cheetahs in Africa show evidence of having passed through one about 10 000 years ago</a:t>
            </a:r>
            <a:endParaRPr lang="en-NZ" sz="2800" dirty="0"/>
          </a:p>
        </p:txBody>
      </p:sp>
      <p:sp>
        <p:nvSpPr>
          <p:cNvPr id="4" name="Chevron 3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4" name="Picture 7" descr="bottle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56126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Gene Pool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4389120"/>
          </a:xfrm>
        </p:spPr>
        <p:txBody>
          <a:bodyPr>
            <a:normAutofit/>
          </a:bodyPr>
          <a:lstStyle/>
          <a:p>
            <a:r>
              <a:rPr lang="en-NZ" sz="3600" b="1" dirty="0"/>
              <a:t>The total number of genes of every individual in </a:t>
            </a:r>
            <a:r>
              <a:rPr lang="en-NZ" sz="3600" b="1" dirty="0" smtClean="0"/>
              <a:t>a </a:t>
            </a:r>
            <a:r>
              <a:rPr lang="en-NZ" sz="3600" b="1" dirty="0"/>
              <a:t>population</a:t>
            </a:r>
            <a:r>
              <a:rPr lang="en-NZ" sz="3600" b="1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Th</a:t>
            </a:r>
            <a:r>
              <a:rPr lang="en-US" sz="3200" dirty="0" smtClean="0"/>
              <a:t>is </a:t>
            </a:r>
            <a:r>
              <a:rPr lang="en-US" sz="3200" dirty="0" smtClean="0"/>
              <a:t>could be </a:t>
            </a:r>
            <a:r>
              <a:rPr lang="en-US" sz="3200" b="1" u="sng" dirty="0" smtClean="0"/>
              <a:t>all</a:t>
            </a:r>
            <a:r>
              <a:rPr lang="en-US" sz="3200" dirty="0" smtClean="0"/>
              <a:t> the genes for all traits but we usually deal with just one gene at a time.</a:t>
            </a:r>
          </a:p>
        </p:txBody>
      </p:sp>
      <p:sp>
        <p:nvSpPr>
          <p:cNvPr id="8" name="Chevron 7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Bottleneck Effect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 descr="http://goose.ycp.edu/~kkleiner/ecology/lectureimages/EvolEcolgy/Bottle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366"/>
            <a:ext cx="91593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b="1" dirty="0" smtClean="0"/>
              <a:t>Genetic </a:t>
            </a:r>
            <a:r>
              <a:rPr lang="en-NZ" b="1" dirty="0" smtClean="0"/>
              <a:t>Bottlenecks</a:t>
            </a:r>
            <a:endParaRPr lang="en-NZ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1600200"/>
            <a:ext cx="6824439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A disaster such as an eruption, fire or flood can reduce a population in a random way.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This is similar to the founder effect in that the gene pool becomes limited and open to genetic drift.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N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E.g. Chatham Island black robin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NZ" dirty="0" smtClean="0"/>
              <a:t>Cheetahs</a:t>
            </a:r>
          </a:p>
        </p:txBody>
      </p:sp>
      <p:pic>
        <p:nvPicPr>
          <p:cNvPr id="48133" name="Picture 5" descr="chee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5734050"/>
            <a:ext cx="16557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lil-rob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57" y="4456594"/>
            <a:ext cx="2195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827E-7 L 1.18507 0.00069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Old Blue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4546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All of the 250 Chatham Islands Black robins alive today are descended from this female.</a:t>
            </a:r>
          </a:p>
        </p:txBody>
      </p:sp>
      <p:pic>
        <p:nvPicPr>
          <p:cNvPr id="62469" name="Picture 5" descr="Old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635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Random Mating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3" name="Picture 5" descr="rand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2795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sel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2795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631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NZ" sz="3600" b="1" dirty="0" smtClean="0"/>
              <a:t>Non-random mating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976567" cy="4785395"/>
          </a:xfrm>
        </p:spPr>
        <p:txBody>
          <a:bodyPr/>
          <a:lstStyle/>
          <a:p>
            <a:pPr eaLnBrk="1" hangingPunct="1">
              <a:defRPr/>
            </a:pPr>
            <a:r>
              <a:rPr lang="en-NZ" sz="2800" dirty="0" smtClean="0"/>
              <a:t>Few species actually mate randomly.</a:t>
            </a:r>
          </a:p>
          <a:p>
            <a:pPr>
              <a:defRPr/>
            </a:pPr>
            <a:r>
              <a:rPr lang="en-NZ" sz="2800" dirty="0" smtClean="0"/>
              <a:t>Many </a:t>
            </a:r>
            <a:r>
              <a:rPr lang="en-NZ" sz="2800" dirty="0"/>
              <a:t>mate with near neighbours in their own population.</a:t>
            </a:r>
          </a:p>
          <a:p>
            <a:pPr eaLnBrk="1" hangingPunct="1">
              <a:defRPr/>
            </a:pPr>
            <a:r>
              <a:rPr lang="en-NZ" sz="2800" dirty="0" smtClean="0"/>
              <a:t>Many </a:t>
            </a:r>
            <a:r>
              <a:rPr lang="en-NZ" sz="2800" dirty="0" smtClean="0"/>
              <a:t>select mates based on certain traits (e.g. long </a:t>
            </a:r>
            <a:r>
              <a:rPr lang="en-NZ" sz="2800" dirty="0" smtClean="0"/>
              <a:t>tail - peacocks). </a:t>
            </a:r>
          </a:p>
          <a:p>
            <a:pPr>
              <a:defRPr/>
            </a:pPr>
            <a:r>
              <a:rPr lang="en-NZ" sz="2800" dirty="0" smtClean="0"/>
              <a:t>Kakapo use </a:t>
            </a:r>
            <a:r>
              <a:rPr lang="en-NZ" sz="2800" dirty="0" err="1" smtClean="0"/>
              <a:t>Lek</a:t>
            </a:r>
            <a:r>
              <a:rPr lang="en-NZ" sz="2800" dirty="0" smtClean="0"/>
              <a:t> mating behaviour. Males “boom” on one spot and females are attracted </a:t>
            </a:r>
            <a:r>
              <a:rPr lang="en-NZ" sz="2800" dirty="0"/>
              <a:t>to the </a:t>
            </a:r>
            <a:r>
              <a:rPr lang="en-NZ" sz="2800" dirty="0" smtClean="0"/>
              <a:t>“best” one.</a:t>
            </a:r>
            <a:endParaRPr lang="en-NZ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0" y="4794473"/>
            <a:ext cx="3947120" cy="19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evron 5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14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040463" cy="1143000"/>
          </a:xfrm>
        </p:spPr>
        <p:txBody>
          <a:bodyPr/>
          <a:lstStyle/>
          <a:p>
            <a:r>
              <a:rPr lang="en-NZ" sz="4000" b="1" dirty="0" smtClean="0"/>
              <a:t>Gene Migration (gene flow)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844824"/>
            <a:ext cx="7472511" cy="4525963"/>
          </a:xfrm>
        </p:spPr>
        <p:txBody>
          <a:bodyPr/>
          <a:lstStyle/>
          <a:p>
            <a:r>
              <a:rPr lang="en-NZ" dirty="0" smtClean="0"/>
              <a:t>Individuals leaving (emigration) or entering (immigration) a population may change allele frequencies</a:t>
            </a:r>
          </a:p>
          <a:p>
            <a:r>
              <a:rPr lang="en-NZ" dirty="0" smtClean="0"/>
              <a:t>They may introduce new alleles or deplete the population of certain alleles.</a:t>
            </a:r>
          </a:p>
          <a:p>
            <a:r>
              <a:rPr lang="en-NZ" dirty="0" smtClean="0"/>
              <a:t>E.g. flow of sickle cell anaemia genes into North America with the slave trade.</a:t>
            </a:r>
            <a:endParaRPr lang="en-NZ" dirty="0"/>
          </a:p>
        </p:txBody>
      </p:sp>
      <p:sp>
        <p:nvSpPr>
          <p:cNvPr id="4" name="Chevron 3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634082"/>
          </a:xfrm>
        </p:spPr>
        <p:txBody>
          <a:bodyPr/>
          <a:lstStyle/>
          <a:p>
            <a:r>
              <a:rPr lang="en-US" b="1" dirty="0" smtClean="0"/>
              <a:t>Natural Selection</a:t>
            </a:r>
            <a:endParaRPr lang="en-US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6425" cy="5616624"/>
          </a:xfrm>
        </p:spPr>
        <p:txBody>
          <a:bodyPr/>
          <a:lstStyle/>
          <a:p>
            <a:r>
              <a:rPr lang="en-US" dirty="0" smtClean="0"/>
              <a:t>Darwin noted that all species produce many more offspring than are needed to replace the parents.</a:t>
            </a:r>
          </a:p>
          <a:p>
            <a:r>
              <a:rPr lang="en-US" dirty="0" smtClean="0"/>
              <a:t>This leads to a struggle </a:t>
            </a:r>
            <a:r>
              <a:rPr lang="en-US" smtClean="0"/>
              <a:t>for survival.</a:t>
            </a:r>
            <a:endParaRPr lang="en-US" dirty="0" smtClean="0"/>
          </a:p>
          <a:p>
            <a:r>
              <a:rPr lang="en-US" dirty="0" smtClean="0"/>
              <a:t>The individual best adapted to their habitat survive and reproduce, those with less </a:t>
            </a:r>
            <a:r>
              <a:rPr lang="en-NZ" dirty="0" smtClean="0"/>
              <a:t>favourable</a:t>
            </a:r>
            <a:r>
              <a:rPr lang="en-US" dirty="0" smtClean="0"/>
              <a:t> variations reproduce fewer offspring or none at all.</a:t>
            </a:r>
          </a:p>
          <a:p>
            <a:r>
              <a:rPr lang="en-US" dirty="0" smtClean="0"/>
              <a:t>Over time, the species changes and becomes better suited to its habitat.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3460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(Natural Selection continued)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92696"/>
            <a:ext cx="8226425" cy="6165304"/>
          </a:xfrm>
        </p:spPr>
        <p:txBody>
          <a:bodyPr/>
          <a:lstStyle/>
          <a:p>
            <a:r>
              <a:rPr lang="en-US" dirty="0" smtClean="0"/>
              <a:t>For most traits a range of phenotypes exist that fall into a normal distribution with a bell shaped curve</a:t>
            </a:r>
          </a:p>
          <a:p>
            <a:r>
              <a:rPr lang="en-US" dirty="0" smtClean="0"/>
              <a:t>E.g. Height</a:t>
            </a:r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Selective forces such as predation, nutrients, amount of water etc. can act in the population in 3 ways:</a:t>
            </a:r>
          </a:p>
          <a:p>
            <a:endParaRPr lang="en-N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4896544" cy="26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hevron 6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62074"/>
          </a:xfrm>
        </p:spPr>
        <p:txBody>
          <a:bodyPr/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1. </a:t>
            </a:r>
            <a:r>
              <a:rPr lang="en-US" b="1" dirty="0" smtClean="0"/>
              <a:t>Selection </a:t>
            </a:r>
            <a:r>
              <a:rPr lang="en-US" b="1" dirty="0"/>
              <a:t>against both extremes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52736"/>
            <a:ext cx="8226425" cy="5400600"/>
          </a:xfrm>
        </p:spPr>
        <p:txBody>
          <a:bodyPr/>
          <a:lstStyle/>
          <a:p>
            <a:r>
              <a:rPr lang="en-US" dirty="0" smtClean="0"/>
              <a:t>The average is </a:t>
            </a:r>
            <a:r>
              <a:rPr lang="en-NZ" dirty="0" smtClean="0"/>
              <a:t>favoured</a:t>
            </a:r>
            <a:r>
              <a:rPr lang="en-US" dirty="0" smtClean="0"/>
              <a:t>.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US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This is </a:t>
            </a:r>
            <a:r>
              <a:rPr lang="en-NZ" b="1" dirty="0" smtClean="0">
                <a:solidFill>
                  <a:srgbClr val="002060"/>
                </a:solidFill>
              </a:rPr>
              <a:t>Stabilising natural selection</a:t>
            </a:r>
          </a:p>
          <a:p>
            <a:r>
              <a:rPr lang="en-US" dirty="0"/>
              <a:t>E.g. human birth </a:t>
            </a:r>
            <a:r>
              <a:rPr lang="en-US" dirty="0" smtClean="0"/>
              <a:t>weights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8955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50" name="Picture 6" descr="http://goose.ycp.edu/~kkleiner/ecology/lectureimages/EvolEcolgy/Birthw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60648"/>
            <a:ext cx="9080501" cy="57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 descr="http://www.brooklyn.cuny.edu/bc/ahp/LAD/C21/graphics/C21_GenePool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715"/>
            <a:ext cx="8144760" cy="68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53"/>
            <a:ext cx="7344816" cy="680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32656"/>
            <a:ext cx="3456384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This example shows that small and large clutch size are selected against in some bird species so stabilising selection occurs</a:t>
            </a:r>
            <a:endParaRPr lang="en-NZ" dirty="0"/>
          </a:p>
        </p:txBody>
      </p:sp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62074"/>
          </a:xfrm>
        </p:spPr>
        <p:txBody>
          <a:bodyPr/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2. </a:t>
            </a:r>
            <a:r>
              <a:rPr lang="en-US" b="1" dirty="0" smtClean="0"/>
              <a:t>Selection </a:t>
            </a:r>
            <a:r>
              <a:rPr lang="en-US" b="1" dirty="0"/>
              <a:t>against </a:t>
            </a:r>
            <a:r>
              <a:rPr lang="en-US" b="1" dirty="0" smtClean="0"/>
              <a:t>one extreme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52736"/>
            <a:ext cx="8226425" cy="5400600"/>
          </a:xfrm>
        </p:spPr>
        <p:txBody>
          <a:bodyPr/>
          <a:lstStyle/>
          <a:p>
            <a:r>
              <a:rPr lang="en-US" dirty="0" smtClean="0"/>
              <a:t>One extreme is </a:t>
            </a:r>
            <a:r>
              <a:rPr lang="en-NZ" dirty="0" smtClean="0"/>
              <a:t>favoured</a:t>
            </a:r>
            <a:r>
              <a:rPr lang="en-US" dirty="0" smtClean="0"/>
              <a:t>.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US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This is </a:t>
            </a:r>
            <a:r>
              <a:rPr lang="en-NZ" b="1" dirty="0" smtClean="0">
                <a:solidFill>
                  <a:srgbClr val="002060"/>
                </a:solidFill>
              </a:rPr>
              <a:t>Directional natural selection</a:t>
            </a:r>
          </a:p>
          <a:p>
            <a:r>
              <a:rPr lang="en-US" dirty="0"/>
              <a:t>E.g. Giraffe neck </a:t>
            </a:r>
            <a:r>
              <a:rPr lang="en-US" dirty="0" smtClean="0"/>
              <a:t>length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068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evron 5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http://evolution.berkeley.edu/evosite/history/images/giraffene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30437"/>
            <a:ext cx="29734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ulturabrasil.pro.br/imagens/lamarck_giraff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" y="476672"/>
            <a:ext cx="35909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bp.blogspot.com/-8ScYGIvmJFc/TaSxwj3294I/AAAAAAAAAZQ/TmeJqv--vkQ/s1600/The-Giraffe-Women-of-the-Neck-Ring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13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6759"/>
            <a:ext cx="5817830" cy="679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Peppered moths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600200"/>
            <a:ext cx="3538537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NZ" sz="2400" smtClean="0"/>
              <a:t>Melanic (black) moths were selected against before the industrial revolution.</a:t>
            </a:r>
          </a:p>
          <a:p>
            <a:pPr eaLnBrk="1" hangingPunct="1">
              <a:defRPr/>
            </a:pPr>
            <a:r>
              <a:rPr lang="en-NZ" sz="2400" smtClean="0"/>
              <a:t>Light ones were selected against after the trees became covered with soot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3910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2481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779838" y="2636838"/>
            <a:ext cx="143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Light moth</a:t>
            </a:r>
          </a:p>
        </p:txBody>
      </p:sp>
      <p:sp>
        <p:nvSpPr>
          <p:cNvPr id="9" name="Chevron 8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80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62074"/>
          </a:xfrm>
        </p:spPr>
        <p:txBody>
          <a:bodyPr/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3. </a:t>
            </a:r>
            <a:r>
              <a:rPr lang="en-US" b="1" dirty="0" smtClean="0"/>
              <a:t>Selection </a:t>
            </a:r>
            <a:r>
              <a:rPr lang="en-US" b="1" dirty="0"/>
              <a:t>against </a:t>
            </a:r>
            <a:r>
              <a:rPr lang="en-US" b="1" dirty="0" smtClean="0"/>
              <a:t>the mean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36712"/>
            <a:ext cx="8226425" cy="5904656"/>
          </a:xfrm>
        </p:spPr>
        <p:txBody>
          <a:bodyPr/>
          <a:lstStyle/>
          <a:p>
            <a:r>
              <a:rPr lang="en-US" dirty="0" smtClean="0"/>
              <a:t>Both extremes are </a:t>
            </a:r>
            <a:r>
              <a:rPr lang="en-NZ" dirty="0" smtClean="0"/>
              <a:t>favoured</a:t>
            </a:r>
            <a:r>
              <a:rPr lang="en-US" dirty="0" smtClean="0"/>
              <a:t>. The mean is selected against.</a:t>
            </a:r>
            <a:endParaRPr lang="en-US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endParaRPr lang="en-US" dirty="0" smtClean="0"/>
          </a:p>
          <a:p>
            <a:endParaRPr lang="en-NZ" dirty="0" smtClean="0"/>
          </a:p>
          <a:p>
            <a:r>
              <a:rPr lang="en-NZ" dirty="0" smtClean="0"/>
              <a:t>This is </a:t>
            </a:r>
            <a:r>
              <a:rPr lang="en-NZ" b="1" dirty="0" smtClean="0">
                <a:solidFill>
                  <a:srgbClr val="002060"/>
                </a:solidFill>
              </a:rPr>
              <a:t>Disruptive natural </a:t>
            </a:r>
            <a:r>
              <a:rPr lang="en-NZ" b="1" dirty="0" smtClean="0">
                <a:solidFill>
                  <a:srgbClr val="002060"/>
                </a:solidFill>
              </a:rPr>
              <a:t>selection</a:t>
            </a:r>
            <a:endParaRPr lang="en-NZ" b="1" dirty="0" smtClean="0">
              <a:solidFill>
                <a:srgbClr val="00206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470713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evron 5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002060"/>
                </a:solidFill>
              </a:rPr>
              <a:t>Disruptive natural selection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E.g. When banded or </a:t>
            </a:r>
            <a:r>
              <a:rPr lang="en-NZ" dirty="0" err="1"/>
              <a:t>unbanded</a:t>
            </a:r>
            <a:r>
              <a:rPr lang="en-NZ" dirty="0"/>
              <a:t> snails are selected for but intermediate forms selected against</a:t>
            </a:r>
            <a:r>
              <a:rPr lang="en-NZ" dirty="0" smtClean="0"/>
              <a:t>. (see next slide)</a:t>
            </a:r>
            <a:endParaRPr lang="en-NZ" dirty="0"/>
          </a:p>
          <a:p>
            <a:endParaRPr lang="en-NZ" dirty="0"/>
          </a:p>
        </p:txBody>
      </p:sp>
      <p:sp>
        <p:nvSpPr>
          <p:cNvPr id="4" name="Chevron 3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1" y="0"/>
            <a:ext cx="916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32656"/>
            <a:ext cx="5364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err="1" smtClean="0"/>
              <a:t>Cepaea</a:t>
            </a:r>
            <a:r>
              <a:rPr lang="en-NZ" sz="2400" b="1" i="1" dirty="0" smtClean="0"/>
              <a:t> </a:t>
            </a:r>
            <a:r>
              <a:rPr lang="en-NZ" sz="2400" b="1" dirty="0" smtClean="0"/>
              <a:t>snails (see </a:t>
            </a:r>
            <a:r>
              <a:rPr lang="en-NZ" sz="2400" b="1" dirty="0" err="1" smtClean="0"/>
              <a:t>Biozone</a:t>
            </a:r>
            <a:r>
              <a:rPr lang="en-NZ" sz="2400" b="1" dirty="0" smtClean="0"/>
              <a:t>) </a:t>
            </a:r>
          </a:p>
          <a:p>
            <a:r>
              <a:rPr lang="en-NZ" sz="2000" b="1" dirty="0" smtClean="0"/>
              <a:t>Have a wide colour and banding range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332" y="5457418"/>
            <a:ext cx="573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Dark brown forms selected in woodland, but light  yellow forms selected in grassland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28738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170" name="Picture 2" descr="http://www.dr-evans.com/advancedbiology/images/disruptives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" y="260648"/>
            <a:ext cx="912238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32656"/>
            <a:ext cx="3828355" cy="5793507"/>
          </a:xfrm>
        </p:spPr>
        <p:txBody>
          <a:bodyPr/>
          <a:lstStyle/>
          <a:p>
            <a:r>
              <a:rPr lang="en-NZ" dirty="0" smtClean="0"/>
              <a:t>Another example in butterflies</a:t>
            </a:r>
          </a:p>
          <a:p>
            <a:r>
              <a:rPr lang="en-NZ" dirty="0" smtClean="0"/>
              <a:t>Light AND dark selected for – middle shades selected against</a:t>
            </a:r>
            <a:endParaRPr lang="en-NZ" dirty="0"/>
          </a:p>
        </p:txBody>
      </p:sp>
      <p:pic>
        <p:nvPicPr>
          <p:cNvPr id="11266" name="Picture 2" descr="http://goose.ycp.edu/~kkleiner/ecology/lectureimages/EvolEcolgy/Disruptive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6133"/>
            <a:ext cx="3645994" cy="67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frequencies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en-US" sz="2800" dirty="0"/>
              <a:t>Each allele has a certain frequency.</a:t>
            </a:r>
            <a:endParaRPr lang="en-NZ" sz="2800" dirty="0"/>
          </a:p>
          <a:p>
            <a:r>
              <a:rPr lang="en-US" sz="2800" dirty="0" smtClean="0"/>
              <a:t>Example: frequencies (</a:t>
            </a:r>
            <a:r>
              <a:rPr lang="en-US" sz="2800" b="1" dirty="0" smtClean="0"/>
              <a:t>percentages</a:t>
            </a:r>
            <a:r>
              <a:rPr lang="en-US" sz="2800" dirty="0" smtClean="0"/>
              <a:t>) for A, B and O blood </a:t>
            </a:r>
            <a:r>
              <a:rPr lang="en-US" sz="2800" dirty="0"/>
              <a:t>type </a:t>
            </a:r>
            <a:r>
              <a:rPr lang="en-US" sz="2800" dirty="0" smtClean="0"/>
              <a:t>alleles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Note, frequencies are often given as decimals e.g. for American above: 0.67, 0.26, 0.07</a:t>
            </a:r>
            <a:endParaRPr lang="en-N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1508"/>
            <a:ext cx="40785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3314" name="Picture 2" descr="http://goose.ycp.edu/~kkleiner/ecology/lectureimages/EvolEcolgy/africanfi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7384"/>
            <a:ext cx="5616624" cy="69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/>
        </p:nvSpPr>
        <p:spPr>
          <a:xfrm>
            <a:off x="8604448" y="623731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Natural </a:t>
            </a:r>
            <a:r>
              <a:rPr lang="en-NZ" dirty="0" smtClean="0"/>
              <a:t>Selection - Summary</a:t>
            </a:r>
            <a:endParaRPr lang="en-N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NZ" dirty="0" smtClean="0"/>
              <a:t>Three types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NZ" sz="3200" dirty="0" smtClean="0"/>
              <a:t>Stabilising</a:t>
            </a:r>
            <a:r>
              <a:rPr lang="en-NZ" dirty="0" smtClean="0"/>
              <a:t>  </a:t>
            </a:r>
          </a:p>
          <a:p>
            <a:pPr marL="1371600" lvl="2" indent="-457200" eaLnBrk="1" hangingPunct="1">
              <a:defRPr/>
            </a:pPr>
            <a:r>
              <a:rPr lang="en-NZ" dirty="0" smtClean="0"/>
              <a:t>Maintains allele frequencies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NZ" sz="3200" dirty="0" smtClean="0"/>
              <a:t>Directional</a:t>
            </a:r>
          </a:p>
          <a:p>
            <a:pPr marL="1371600" lvl="2" indent="-457200" eaLnBrk="1" hangingPunct="1">
              <a:defRPr/>
            </a:pPr>
            <a:r>
              <a:rPr lang="en-NZ" dirty="0" smtClean="0"/>
              <a:t>Favours one extreme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NZ" sz="3200" dirty="0" smtClean="0"/>
              <a:t>Disruptive</a:t>
            </a:r>
          </a:p>
          <a:p>
            <a:pPr marL="1371600" lvl="2" indent="-457200" eaLnBrk="1" hangingPunct="1">
              <a:defRPr/>
            </a:pPr>
            <a:r>
              <a:rPr lang="en-NZ" dirty="0" smtClean="0"/>
              <a:t>Favours both extremes but not the average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79392"/>
            <a:ext cx="233975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en-NZ" dirty="0"/>
              <a:t>In the gene pool </a:t>
            </a:r>
            <a:r>
              <a:rPr lang="en-NZ" dirty="0" smtClean="0"/>
              <a:t>below, </a:t>
            </a:r>
            <a:r>
              <a:rPr lang="en-NZ" dirty="0"/>
              <a:t>60% </a:t>
            </a:r>
            <a:r>
              <a:rPr lang="en-NZ" dirty="0" smtClean="0"/>
              <a:t>(0.6) of </a:t>
            </a:r>
            <a:r>
              <a:rPr lang="en-NZ" dirty="0"/>
              <a:t>the alleles are black (B) and 40% </a:t>
            </a:r>
            <a:r>
              <a:rPr lang="en-NZ" dirty="0" smtClean="0"/>
              <a:t>(0.4) are </a:t>
            </a:r>
            <a:r>
              <a:rPr lang="en-NZ" dirty="0"/>
              <a:t>white (b). The </a:t>
            </a:r>
            <a:r>
              <a:rPr lang="en-NZ" dirty="0" err="1"/>
              <a:t>percent</a:t>
            </a:r>
            <a:r>
              <a:rPr lang="en-NZ" dirty="0"/>
              <a:t> of alleles in a pool is known as an allele frequency. The sum of all alleles in any pool must be 100</a:t>
            </a:r>
            <a:r>
              <a:rPr lang="en-NZ" dirty="0" smtClean="0"/>
              <a:t>% (1.0). </a:t>
            </a:r>
            <a:endParaRPr lang="en-NZ" dirty="0"/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907704" y="3017781"/>
            <a:ext cx="496855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74" name="Picture 2" descr="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1" y="3197801"/>
            <a:ext cx="447925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http://www.resolutemastiffs.com/images/Gallery/gene%20pool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40760" cy="67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96753"/>
            <a:ext cx="6674941" cy="2403698"/>
          </a:xfrm>
        </p:spPr>
        <p:txBody>
          <a:bodyPr/>
          <a:lstStyle/>
          <a:p>
            <a:r>
              <a:rPr lang="en-US" sz="6000" b="1" dirty="0" smtClean="0"/>
              <a:t>Changing Gene Frequencies</a:t>
            </a:r>
            <a:endParaRPr lang="en-US" sz="60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= EVOLUTION!</a:t>
            </a:r>
            <a:endParaRPr lang="en-US" dirty="0"/>
          </a:p>
        </p:txBody>
      </p:sp>
      <p:sp>
        <p:nvSpPr>
          <p:cNvPr id="2" name="Chevron 1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Changes to gene frequencies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485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frequency of alleles in a population will remain the same over time if all of the following conditions apply: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mutations occur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 smtClean="0"/>
              <a:t>population is large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Random mating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</a:t>
            </a:r>
            <a:r>
              <a:rPr lang="en-US" sz="2800" dirty="0"/>
              <a:t>immigration or emigration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</a:t>
            </a:r>
            <a:r>
              <a:rPr lang="en-US" sz="2800" dirty="0" smtClean="0"/>
              <a:t>natural selection occurs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If </a:t>
            </a:r>
            <a:r>
              <a:rPr lang="en-US" sz="2800" dirty="0" smtClean="0"/>
              <a:t>one or more of these do </a:t>
            </a:r>
            <a:r>
              <a:rPr lang="en-US" sz="2800" b="1" dirty="0" smtClean="0"/>
              <a:t>not</a:t>
            </a:r>
            <a:r>
              <a:rPr lang="en-US" sz="2800" dirty="0" smtClean="0"/>
              <a:t> apply then gene frequencies will change over time (= evolution)</a:t>
            </a:r>
            <a:endParaRPr lang="en-NZ" sz="2800" dirty="0"/>
          </a:p>
        </p:txBody>
      </p:sp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Sources of Variation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NZ" sz="2800" b="1" dirty="0" smtClean="0"/>
              <a:t>Mutation</a:t>
            </a:r>
            <a:r>
              <a:rPr lang="en-NZ" sz="2800" dirty="0" smtClean="0"/>
              <a:t> is the ultimate source of all variation. </a:t>
            </a:r>
            <a:r>
              <a:rPr lang="en-NZ" sz="2800" dirty="0" smtClean="0"/>
              <a:t>They </a:t>
            </a:r>
            <a:r>
              <a:rPr lang="en-NZ" sz="2800" dirty="0" smtClean="0"/>
              <a:t>are often recessive and harmful. Occasionally they are beneficial</a:t>
            </a:r>
            <a:r>
              <a:rPr lang="en-NZ" sz="2800" dirty="0" smtClean="0"/>
              <a:t>.</a:t>
            </a:r>
            <a:r>
              <a:rPr lang="en-NZ" sz="2800" dirty="0"/>
              <a:t> </a:t>
            </a:r>
            <a:endParaRPr lang="en-NZ" sz="2800" dirty="0" smtClean="0"/>
          </a:p>
          <a:p>
            <a:pPr>
              <a:lnSpc>
                <a:spcPct val="90000"/>
              </a:lnSpc>
              <a:defRPr/>
            </a:pPr>
            <a:r>
              <a:rPr lang="en-NZ" sz="2800" dirty="0" smtClean="0"/>
              <a:t>They </a:t>
            </a:r>
            <a:r>
              <a:rPr lang="en-NZ" sz="2800" dirty="0"/>
              <a:t>have to be able to be passed </a:t>
            </a:r>
            <a:r>
              <a:rPr lang="en-NZ" sz="2800" dirty="0" smtClean="0"/>
              <a:t>on – </a:t>
            </a:r>
            <a:r>
              <a:rPr lang="en-NZ" sz="2800" b="1" dirty="0" smtClean="0"/>
              <a:t>gametic mutations</a:t>
            </a:r>
            <a:r>
              <a:rPr lang="en-NZ" sz="2800" dirty="0" smtClean="0"/>
              <a:t> rather than somatic. </a:t>
            </a:r>
            <a:endParaRPr lang="en-NZ" sz="2800" dirty="0" smtClean="0"/>
          </a:p>
        </p:txBody>
      </p:sp>
      <p:sp>
        <p:nvSpPr>
          <p:cNvPr id="5" name="Chevron 4"/>
          <p:cNvSpPr/>
          <p:nvPr/>
        </p:nvSpPr>
        <p:spPr>
          <a:xfrm>
            <a:off x="8484207" y="6165304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935_slide">
  <a:themeElements>
    <a:clrScheme name="Office Them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ind_3935_slide</Template>
  <TotalTime>676</TotalTime>
  <Words>1001</Words>
  <Application>Microsoft Office PowerPoint</Application>
  <PresentationFormat>On-screen Show (4:3)</PresentationFormat>
  <Paragraphs>136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ind_3935_slide</vt:lpstr>
      <vt:lpstr>1_Default Design</vt:lpstr>
      <vt:lpstr>The gene pool</vt:lpstr>
      <vt:lpstr>The Gene Pool</vt:lpstr>
      <vt:lpstr>PowerPoint Presentation</vt:lpstr>
      <vt:lpstr>Gene frequencies </vt:lpstr>
      <vt:lpstr>PowerPoint Presentation</vt:lpstr>
      <vt:lpstr>PowerPoint Presentation</vt:lpstr>
      <vt:lpstr>Changing Gene Frequencies</vt:lpstr>
      <vt:lpstr>Changes to gene frequencies</vt:lpstr>
      <vt:lpstr>Sources of Variation</vt:lpstr>
      <vt:lpstr>Other variation</vt:lpstr>
      <vt:lpstr>Mutation</vt:lpstr>
      <vt:lpstr>Large Population</vt:lpstr>
      <vt:lpstr>Large vs small population example</vt:lpstr>
      <vt:lpstr>Genetic Drift</vt:lpstr>
      <vt:lpstr>(Genetic Drift continued)</vt:lpstr>
      <vt:lpstr>Founder Effect</vt:lpstr>
      <vt:lpstr>(Founder Effect continued)</vt:lpstr>
      <vt:lpstr>Population bottleneck</vt:lpstr>
      <vt:lpstr>PowerPoint Presentation</vt:lpstr>
      <vt:lpstr>Bottleneck Effect </vt:lpstr>
      <vt:lpstr>Genetic Bottlenecks</vt:lpstr>
      <vt:lpstr>Old Blue</vt:lpstr>
      <vt:lpstr>Random Mating</vt:lpstr>
      <vt:lpstr>Non-random mating</vt:lpstr>
      <vt:lpstr>Gene Migration (gene flow)</vt:lpstr>
      <vt:lpstr>Natural Selection</vt:lpstr>
      <vt:lpstr>(Natural Selection continued)</vt:lpstr>
      <vt:lpstr> 1. Selection against both extremes</vt:lpstr>
      <vt:lpstr>PowerPoint Presentation</vt:lpstr>
      <vt:lpstr>PowerPoint Presentation</vt:lpstr>
      <vt:lpstr> 2. Selection against one extreme</vt:lpstr>
      <vt:lpstr>PowerPoint Presentation</vt:lpstr>
      <vt:lpstr>PowerPoint Presentation</vt:lpstr>
      <vt:lpstr>Peppered moths</vt:lpstr>
      <vt:lpstr> 3. Selection against the mean</vt:lpstr>
      <vt:lpstr>Disruptive natural selection</vt:lpstr>
      <vt:lpstr>PowerPoint Presentation</vt:lpstr>
      <vt:lpstr>PowerPoint Presentation</vt:lpstr>
      <vt:lpstr>PowerPoint Presentation</vt:lpstr>
      <vt:lpstr>PowerPoint Presentation</vt:lpstr>
      <vt:lpstr>Natural Selection -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rickw</dc:creator>
  <cp:lastModifiedBy>Rick Wood</cp:lastModifiedBy>
  <cp:revision>50</cp:revision>
  <dcterms:created xsi:type="dcterms:W3CDTF">2011-03-08T18:31:38Z</dcterms:created>
  <dcterms:modified xsi:type="dcterms:W3CDTF">2012-11-23T02:01:28Z</dcterms:modified>
</cp:coreProperties>
</file>